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9144000" cy="5143500" type="screen16x9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2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0;p2"/>
          <p:cNvPicPr/>
          <p:nvPr/>
        </p:nvPicPr>
        <p:blipFill>
          <a:blip r:embed="rId14"/>
          <a:srcRect l="20991" t="2691" r="40113" b="39566"/>
          <a:stretch/>
        </p:blipFill>
        <p:spPr>
          <a:xfrm>
            <a:off x="0" y="0"/>
            <a:ext cx="5157360" cy="5142960"/>
          </a:xfrm>
          <a:prstGeom prst="rect">
            <a:avLst/>
          </a:prstGeom>
          <a:ln>
            <a:noFill/>
          </a:ln>
        </p:spPr>
      </p:pic>
      <p:pic>
        <p:nvPicPr>
          <p:cNvPr id="7" name="Google Shape;11;p2"/>
          <p:cNvPicPr/>
          <p:nvPr/>
        </p:nvPicPr>
        <p:blipFill>
          <a:blip r:embed="rId15"/>
          <a:srcRect l="14010" t="35834" r="43289" b="11296"/>
          <a:stretch/>
        </p:blipFill>
        <p:spPr>
          <a:xfrm rot="10800000">
            <a:off x="11310840" y="4025160"/>
            <a:ext cx="2166480" cy="201204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 rot="16200000">
            <a:off x="5760" y="-3240"/>
            <a:ext cx="2290680" cy="229932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2"/>
          <p:cNvSpPr/>
          <p:nvPr/>
        </p:nvSpPr>
        <p:spPr>
          <a:xfrm flipH="1">
            <a:off x="651960" y="576720"/>
            <a:ext cx="2299320" cy="229068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PlaceHolder 3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360" cy="9133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0" y="0"/>
            <a:ext cx="632160" cy="58788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2"/>
          <p:cNvSpPr/>
          <p:nvPr/>
        </p:nvSpPr>
        <p:spPr>
          <a:xfrm>
            <a:off x="212040" y="22176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CustomShape 3"/>
          <p:cNvSpPr/>
          <p:nvPr/>
        </p:nvSpPr>
        <p:spPr>
          <a:xfrm>
            <a:off x="212040" y="28440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" name="CustomShape 4"/>
          <p:cNvSpPr/>
          <p:nvPr/>
        </p:nvSpPr>
        <p:spPr>
          <a:xfrm>
            <a:off x="212040" y="34668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46" name="Group 5"/>
          <p:cNvGrpSpPr/>
          <p:nvPr/>
        </p:nvGrpSpPr>
        <p:grpSpPr>
          <a:xfrm>
            <a:off x="0" y="381600"/>
            <a:ext cx="1036800" cy="1015200"/>
            <a:chOff x="0" y="381600"/>
            <a:chExt cx="1036800" cy="1015200"/>
          </a:xfrm>
        </p:grpSpPr>
        <p:sp>
          <p:nvSpPr>
            <p:cNvPr id="47" name="CustomShape 6"/>
            <p:cNvSpPr/>
            <p:nvPr/>
          </p:nvSpPr>
          <p:spPr>
            <a:xfrm rot="16200000">
              <a:off x="0" y="3816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" name="CustomShape 7"/>
            <p:cNvSpPr/>
            <p:nvPr/>
          </p:nvSpPr>
          <p:spPr>
            <a:xfrm flipH="1">
              <a:off x="228240" y="5886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9" name="PlaceHolder 8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360" cy="9133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50" name="PlaceHolder 9"/>
          <p:cNvSpPr>
            <a:spLocks noGrp="1"/>
          </p:cNvSpPr>
          <p:nvPr>
            <p:ph type="body"/>
          </p:nvPr>
        </p:nvSpPr>
        <p:spPr>
          <a:xfrm>
            <a:off x="4017960" y="1567440"/>
            <a:ext cx="4317840" cy="1766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213;p16"/>
          <p:cNvPicPr/>
          <p:nvPr/>
        </p:nvPicPr>
        <p:blipFill>
          <a:blip r:embed="rId14"/>
          <a:srcRect l="30475" t="11955" r="30475" b="25870"/>
          <a:stretch/>
        </p:blipFill>
        <p:spPr>
          <a:xfrm rot="16200000">
            <a:off x="113400" y="-104400"/>
            <a:ext cx="5141520" cy="5363640"/>
          </a:xfrm>
          <a:prstGeom prst="rect">
            <a:avLst/>
          </a:prstGeom>
          <a:ln>
            <a:noFill/>
          </a:ln>
        </p:spPr>
      </p:pic>
      <p:sp>
        <p:nvSpPr>
          <p:cNvPr id="88" name="CustomShape 1"/>
          <p:cNvSpPr/>
          <p:nvPr/>
        </p:nvSpPr>
        <p:spPr>
          <a:xfrm>
            <a:off x="0" y="0"/>
            <a:ext cx="632160" cy="58788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9" name="CustomShape 2"/>
          <p:cNvSpPr/>
          <p:nvPr/>
        </p:nvSpPr>
        <p:spPr>
          <a:xfrm>
            <a:off x="212040" y="22176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3"/>
          <p:cNvSpPr/>
          <p:nvPr/>
        </p:nvSpPr>
        <p:spPr>
          <a:xfrm>
            <a:off x="212040" y="28440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1" name="CustomShape 4"/>
          <p:cNvSpPr/>
          <p:nvPr/>
        </p:nvSpPr>
        <p:spPr>
          <a:xfrm>
            <a:off x="212040" y="34668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92" name="Group 5"/>
          <p:cNvGrpSpPr/>
          <p:nvPr/>
        </p:nvGrpSpPr>
        <p:grpSpPr>
          <a:xfrm>
            <a:off x="0" y="381600"/>
            <a:ext cx="1036800" cy="1015200"/>
            <a:chOff x="0" y="381600"/>
            <a:chExt cx="1036800" cy="1015200"/>
          </a:xfrm>
        </p:grpSpPr>
        <p:sp>
          <p:nvSpPr>
            <p:cNvPr id="93" name="CustomShape 6"/>
            <p:cNvSpPr/>
            <p:nvPr/>
          </p:nvSpPr>
          <p:spPr>
            <a:xfrm rot="16200000">
              <a:off x="0" y="3816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4" name="CustomShape 7"/>
            <p:cNvSpPr/>
            <p:nvPr/>
          </p:nvSpPr>
          <p:spPr>
            <a:xfrm flipH="1">
              <a:off x="228240" y="5886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5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96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Category:Neighbourhoods_in_Hyderabad,_India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3106800" y="671760"/>
            <a:ext cx="5886360" cy="1578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IN" sz="32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COURSERA CAPSTONE</a:t>
            </a:r>
            <a:r>
              <a:t/>
            </a:r>
            <a:br/>
            <a:r>
              <a:t/>
            </a:r>
            <a:br/>
            <a:r>
              <a:rPr lang="en-IN" sz="21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IBM APPLIED DATA SCIENCE CAPSTONE</a:t>
            </a:r>
            <a:r>
              <a:t/>
            </a:r>
            <a:br/>
            <a:endParaRPr lang="en-IN" sz="2100" b="0" strike="noStrike" spc="-1"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3344760" y="2423160"/>
            <a:ext cx="5737320" cy="255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IN" sz="2200" b="0" strike="noStrike" spc="-1" dirty="0">
                <a:solidFill>
                  <a:srgbClr val="FFFFFF"/>
                </a:solidFill>
                <a:latin typeface="Lato"/>
                <a:ea typeface="Lato"/>
              </a:rPr>
              <a:t>Setting up a shopping mall in </a:t>
            </a:r>
            <a:r>
              <a:rPr lang="en-IN" sz="2200" b="0" strike="noStrike" spc="-1" dirty="0" smtClean="0">
                <a:solidFill>
                  <a:srgbClr val="FFFFFF"/>
                </a:solidFill>
                <a:latin typeface="Lato"/>
                <a:ea typeface="Lato"/>
              </a:rPr>
              <a:t>Hyderabad, India</a:t>
            </a:r>
            <a:endParaRPr lang="en-IN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2200" b="0" strike="noStrike" spc="-1" dirty="0">
                <a:solidFill>
                  <a:srgbClr val="FFFFFF"/>
                </a:solidFill>
                <a:latin typeface="Lato"/>
                <a:ea typeface="Lato"/>
              </a:rPr>
              <a:t>                                                                                                 D</a:t>
            </a:r>
            <a:r>
              <a:rPr lang="en-IN" sz="22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ONE BY</a:t>
            </a:r>
            <a:endParaRPr lang="en-IN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22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                                 </a:t>
            </a:r>
            <a:r>
              <a:rPr lang="en-IN" sz="2200" spc="-1" smtClean="0">
                <a:solidFill>
                  <a:srgbClr val="FFFFFF"/>
                </a:solidFill>
                <a:latin typeface="Montserrat"/>
                <a:ea typeface="Montserrat"/>
              </a:rPr>
              <a:t>Hiral</a:t>
            </a:r>
            <a:endParaRPr lang="en-IN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22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                                                           </a:t>
            </a:r>
            <a:r>
              <a:rPr dirty="0"/>
              <a:t/>
            </a:r>
            <a:br>
              <a:rPr dirty="0"/>
            </a:br>
            <a:r>
              <a:rPr lang="en-IN" sz="22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                                       </a:t>
            </a:r>
            <a:r>
              <a:rPr lang="en-IN" sz="2200" b="0" strike="noStrike" spc="-1" dirty="0">
                <a:solidFill>
                  <a:srgbClr val="FFFFFF"/>
                </a:solidFill>
                <a:latin typeface="Lato"/>
                <a:ea typeface="Lato"/>
              </a:rPr>
              <a:t>  </a:t>
            </a:r>
            <a:endParaRPr lang="en-IN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2200" b="0" strike="noStrike" spc="-1" dirty="0">
                <a:solidFill>
                  <a:srgbClr val="FFFFFF"/>
                </a:solidFill>
                <a:latin typeface="Montserrat"/>
                <a:ea typeface="Montserrat"/>
              </a:rPr>
              <a:t>                                                    </a:t>
            </a:r>
            <a:endParaRPr lang="en-IN" sz="22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1267920" y="31932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IN" sz="2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BUSINESS PROBLEM</a:t>
            </a:r>
            <a:endParaRPr lang="en-IN" sz="2700" b="0" strike="noStrike" spc="-1"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550080" y="1374480"/>
            <a:ext cx="7889760" cy="363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</a:pPr>
            <a:r>
              <a:rPr lang="en-IN" sz="16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lang="en-IN" sz="16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Location of the shopping mall is one of the most important decisions that will determine whether the mall will be a success or a failure. 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lang="en-IN" sz="16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16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Objective: To analyse and select the best locations in the city of Hyderabad,India  to open a new shopping mall.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lang="en-IN" sz="16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16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This project is timely as the city is currently suffering from oversupply of shopping malls.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lang="en-IN" sz="16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16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Business question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lang="en-IN" sz="16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➢In the city of Hyderabad, if a property developer is looking to open a new shopping mall, where would you recommend that they open it?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lang="en-IN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IN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                                DATA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647280" y="1382400"/>
            <a:ext cx="8339040" cy="401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• Data required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➢List of neighbourhoods in Hyderabad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➢Latitude and longitude coordinates of the neighbourhoods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➢Venue data, particularly data related to shopping malls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Sources of data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➢Wikipedia page for neighbourhoods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600" b="0" u="sng" strike="noStrike" spc="-1">
                <a:solidFill>
                  <a:srgbClr val="000000"/>
                </a:solidFill>
                <a:uFillTx/>
                <a:latin typeface="Roboto"/>
                <a:ea typeface="Roboto"/>
              </a:rPr>
              <a:t>(</a:t>
            </a:r>
            <a:r>
              <a:rPr lang="en-IN" sz="1600" b="0" u="sng" strike="noStrike" spc="-1">
                <a:solidFill>
                  <a:srgbClr val="7890CD"/>
                </a:solidFill>
                <a:uFillTx/>
                <a:latin typeface="Roboto"/>
                <a:ea typeface="Roboto"/>
                <a:hlinkClick r:id="rId2"/>
              </a:rPr>
              <a:t>https://en.wikipedia.org/wiki/Category:Neighbourhoods_in_Hyderabad,_India</a:t>
            </a:r>
            <a:r>
              <a:rPr lang="en-IN" sz="1600" b="0" u="sng" strike="noStrike" spc="-1">
                <a:solidFill>
                  <a:srgbClr val="000000"/>
                </a:solidFill>
                <a:uFillTx/>
                <a:latin typeface="Roboto"/>
                <a:ea typeface="Roboto"/>
              </a:rPr>
              <a:t>)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➢Geocoder package for latitude and longitude coordinates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➢Foursquare API for venue data</a:t>
            </a:r>
            <a:endParaRPr lang="en-IN" sz="17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IN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METHODOLOGY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535320" y="1397520"/>
            <a:ext cx="8368560" cy="364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IN" sz="20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2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Web scraping Wikipedia page for neighbourhoods list</a:t>
            </a:r>
            <a:endParaRPr lang="en-IN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20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2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Get latitude and longitude coordinates using Geocoder</a:t>
            </a:r>
            <a:endParaRPr lang="en-IN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20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2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Use Foursquare API to get venue data</a:t>
            </a:r>
            <a:endParaRPr lang="en-IN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20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2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Group data by neighbourhood and taking the mean of the frequency of occurrence of each venue category</a:t>
            </a:r>
            <a:endParaRPr lang="en-IN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20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2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Filter venue category by Shopping Mall</a:t>
            </a:r>
            <a:endParaRPr lang="en-IN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20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2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Perform clustering on the data by using k-means clustering</a:t>
            </a:r>
            <a:endParaRPr lang="en-IN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20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2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Visualize the clusters in a map using Folium</a:t>
            </a:r>
            <a:endParaRPr lang="en-IN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IN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RESULTS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148680" y="1412280"/>
            <a:ext cx="4235760" cy="3566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IN" sz="17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Categorized the neighbourhoods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into 3 clusters :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➢Cluster 0: Neighbourhoods with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very less number of shopping malls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➢Cluster 1: Neighbourhoods with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very a moderate concentration of shopping malls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➢Cluster 2: Neighbourhoods with a high concentration of shopping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malls.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700" b="0" strike="noStrike" spc="-1">
              <a:latin typeface="Arial"/>
            </a:endParaRPr>
          </a:p>
        </p:txBody>
      </p:sp>
      <p:pic>
        <p:nvPicPr>
          <p:cNvPr id="143" name="Google Shape;254;p21"/>
          <p:cNvPicPr/>
          <p:nvPr/>
        </p:nvPicPr>
        <p:blipFill>
          <a:blip r:embed="rId2"/>
          <a:stretch/>
        </p:blipFill>
        <p:spPr>
          <a:xfrm>
            <a:off x="4385160" y="1460160"/>
            <a:ext cx="4605480" cy="2998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IN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DISCUSSION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728280" y="1040400"/>
            <a:ext cx="7997040" cy="3403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16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A good number of shopping malls are concentrated in the central area of the city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16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Highest number in cluster 2 and moderate number in cluster 1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16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Cluster 0  has very low number to no shopping mall in the neighbourhoods</a:t>
            </a:r>
            <a:endParaRPr lang="en-IN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6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16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Therefore,the project recommends the property developers to capitalize on these findings to open new shopping malls in neighbourhoodsin cluster 0 with little or no competition.</a:t>
            </a:r>
            <a:endParaRPr lang="en-IN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IN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RECOMMENDATIONS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1297440" y="1567440"/>
            <a:ext cx="7038360" cy="291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</a:pPr>
            <a:r>
              <a:rPr lang="en-IN" sz="15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lang="en-IN" sz="15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Open new shopping malls in neighbourhoods in cluster 0 with little to no competition</a:t>
            </a:r>
            <a:endParaRPr lang="en-IN" sz="15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lang="en-IN" sz="15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15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Can also open in neighbourhoods in cluster 1 with moderate competition if have unique selling propositions to stand out from the competition.</a:t>
            </a:r>
            <a:endParaRPr lang="en-IN" sz="15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lang="en-IN" sz="15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lang="en-IN" sz="15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Avoid neighbourhoods in cluster 2, already high concentration of shopping malls and intense competition.</a:t>
            </a:r>
            <a:endParaRPr lang="en-IN" sz="15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lang="en-IN" sz="15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1297440" y="393840"/>
            <a:ext cx="703836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IN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CONCLUSIONS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1297440" y="1567440"/>
            <a:ext cx="7038360" cy="291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</a:pPr>
            <a:r>
              <a:rPr lang="en-IN" sz="17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Answer to business question: The neighbourhoods in cluster 0 are the most preferred locations to open a new shopping mall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lang="en-IN" sz="17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lang="en-IN" sz="17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Findings of this project will help the relevant stakeholders to capitalize on the opportunities on high potential locations while avoiding overcrowded areas in their decisions to open a new shopping mall.</a:t>
            </a:r>
            <a:endParaRPr lang="en-IN" sz="17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lang="en-IN" sz="17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3136680" y="2170440"/>
            <a:ext cx="6006960" cy="16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IN" sz="43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THANK YOU!</a:t>
            </a:r>
            <a:endParaRPr lang="en-IN" sz="43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478</Words>
  <Application>Microsoft Office PowerPoint</Application>
  <PresentationFormat>On-screen Show (16:9)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DejaVu Sans</vt:lpstr>
      <vt:lpstr>Lato</vt:lpstr>
      <vt:lpstr>Montserrat</vt:lpstr>
      <vt:lpstr>Roboto</vt:lpstr>
      <vt:lpstr>Symbol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Harnal, Hiral</cp:lastModifiedBy>
  <cp:revision>6</cp:revision>
  <dcterms:modified xsi:type="dcterms:W3CDTF">2020-12-31T08:01:36Z</dcterms:modified>
  <dc:language>en-IN</dc:language>
</cp:coreProperties>
</file>